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6" r:id="rId14"/>
    <p:sldId id="270" r:id="rId15"/>
    <p:sldId id="271" r:id="rId16"/>
    <p:sldId id="272" r:id="rId17"/>
    <p:sldId id="273" r:id="rId18"/>
    <p:sldId id="274" r:id="rId19"/>
    <p:sldId id="277" r:id="rId20"/>
    <p:sldId id="275"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60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611FB-6947-164E-9B93-A7E899111674}" type="datetimeFigureOut">
              <a:rPr lang="en-US" smtClean="0"/>
              <a:t>2014-11-19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2585DB-A2EA-FD45-937F-68655DA95EC3}" type="slidenum">
              <a:rPr lang="en-US" smtClean="0"/>
              <a:t>‹#›</a:t>
            </a:fld>
            <a:endParaRPr lang="en-US"/>
          </a:p>
        </p:txBody>
      </p:sp>
    </p:spTree>
    <p:extLst>
      <p:ext uri="{BB962C8B-B14F-4D97-AF65-F5344CB8AC3E}">
        <p14:creationId xmlns:p14="http://schemas.microsoft.com/office/powerpoint/2010/main" val="1176029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585DB-A2EA-FD45-937F-68655DA95EC3}" type="slidenum">
              <a:rPr lang="en-US" smtClean="0"/>
              <a:t>14</a:t>
            </a:fld>
            <a:endParaRPr lang="en-US"/>
          </a:p>
        </p:txBody>
      </p:sp>
    </p:spTree>
    <p:extLst>
      <p:ext uri="{BB962C8B-B14F-4D97-AF65-F5344CB8AC3E}">
        <p14:creationId xmlns:p14="http://schemas.microsoft.com/office/powerpoint/2010/main" val="415214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November 18,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November 18,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November 18,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November 18,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November 18,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November 18,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November 18,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November 18,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November 18,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November 18,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November 18,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November 18,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Error Bars &amp; Uncertainty in Slope</a:t>
            </a:r>
            <a:endParaRPr lang="en-US" dirty="0"/>
          </a:p>
        </p:txBody>
      </p:sp>
      <p:sp>
        <p:nvSpPr>
          <p:cNvPr id="3" name="Subtitle 2"/>
          <p:cNvSpPr>
            <a:spLocks noGrp="1"/>
          </p:cNvSpPr>
          <p:nvPr>
            <p:ph type="subTitle" idx="1"/>
          </p:nvPr>
        </p:nvSpPr>
        <p:spPr/>
        <p:txBody>
          <a:bodyPr/>
          <a:lstStyle/>
          <a:p>
            <a:r>
              <a:rPr lang="en-US" dirty="0" smtClean="0"/>
              <a:t>IB DP Physics</a:t>
            </a:r>
            <a:endParaRPr lang="en-US" dirty="0"/>
          </a:p>
        </p:txBody>
      </p:sp>
    </p:spTree>
    <p:extLst>
      <p:ext uri="{BB962C8B-B14F-4D97-AF65-F5344CB8AC3E}">
        <p14:creationId xmlns:p14="http://schemas.microsoft.com/office/powerpoint/2010/main" val="1092482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630" y="62994"/>
            <a:ext cx="3300984" cy="1463040"/>
          </a:xfrm>
        </p:spPr>
        <p:txBody>
          <a:bodyPr/>
          <a:lstStyle/>
          <a:p>
            <a:r>
              <a:rPr lang="en-US" dirty="0" smtClean="0"/>
              <a:t>What does that mean?</a:t>
            </a:r>
            <a:endParaRPr lang="en-US" dirty="0"/>
          </a:p>
        </p:txBody>
      </p:sp>
      <p:pic>
        <p:nvPicPr>
          <p:cNvPr id="3" name="Picture Placeholder 2" descr="Screenshot 2014-11-18 14.24.42.png"/>
          <p:cNvPicPr>
            <a:picLocks noGrp="1" noChangeAspect="1"/>
          </p:cNvPicPr>
          <p:nvPr>
            <p:ph type="pic" idx="1"/>
          </p:nvPr>
        </p:nvPicPr>
        <p:blipFill>
          <a:blip r:embed="rId2">
            <a:extLst>
              <a:ext uri="{28A0092B-C50C-407E-A947-70E740481C1C}">
                <a14:useLocalDpi xmlns:a14="http://schemas.microsoft.com/office/drawing/2010/main" val="0"/>
              </a:ext>
            </a:extLst>
          </a:blip>
          <a:srcRect t="-61690" b="-61690"/>
          <a:stretch>
            <a:fillRect/>
          </a:stretch>
        </p:blipFill>
        <p:spPr>
          <a:xfrm>
            <a:off x="921839" y="654288"/>
            <a:ext cx="3383104" cy="5508388"/>
          </a:xfrm>
        </p:spPr>
      </p:pic>
      <p:sp>
        <p:nvSpPr>
          <p:cNvPr id="5" name="Text Placeholder 4"/>
          <p:cNvSpPr>
            <a:spLocks noGrp="1"/>
          </p:cNvSpPr>
          <p:nvPr>
            <p:ph type="body" sz="half" idx="2"/>
          </p:nvPr>
        </p:nvSpPr>
        <p:spPr>
          <a:xfrm>
            <a:off x="4734630" y="1526034"/>
            <a:ext cx="3300573" cy="4126615"/>
          </a:xfrm>
        </p:spPr>
        <p:txBody>
          <a:bodyPr/>
          <a:lstStyle/>
          <a:p>
            <a:pPr marL="285750" indent="-285750">
              <a:buFontTx/>
              <a:buChar char="-"/>
            </a:pPr>
            <a:r>
              <a:rPr lang="en-US" dirty="0" smtClean="0"/>
              <a:t>We will actually display two more lines of best fit.</a:t>
            </a:r>
          </a:p>
          <a:p>
            <a:pPr marL="285750" indent="-285750">
              <a:buFontTx/>
              <a:buChar char="-"/>
            </a:pPr>
            <a:endParaRPr lang="en-US" dirty="0"/>
          </a:p>
          <a:p>
            <a:pPr marL="285750" indent="-285750">
              <a:buFontTx/>
              <a:buChar char="-"/>
            </a:pPr>
            <a:r>
              <a:rPr lang="en-US" dirty="0" smtClean="0"/>
              <a:t>One will have the maximum possible slope based on the uncertainty of the data points.</a:t>
            </a:r>
          </a:p>
          <a:p>
            <a:pPr marL="285750" indent="-285750">
              <a:buFontTx/>
              <a:buChar char="-"/>
            </a:pPr>
            <a:endParaRPr lang="en-US" dirty="0" smtClean="0"/>
          </a:p>
          <a:p>
            <a:pPr marL="285750" indent="-285750">
              <a:buFontTx/>
              <a:buChar char="-"/>
            </a:pPr>
            <a:r>
              <a:rPr lang="en-US" dirty="0" smtClean="0"/>
              <a:t>The other will have the minimum possible slope.</a:t>
            </a:r>
          </a:p>
          <a:p>
            <a:pPr marL="285750" indent="-285750">
              <a:buFontTx/>
              <a:buChar char="-"/>
            </a:pPr>
            <a:endParaRPr lang="en-US" dirty="0"/>
          </a:p>
          <a:p>
            <a:pPr marL="285750" indent="-285750">
              <a:buFontTx/>
              <a:buChar char="-"/>
            </a:pPr>
            <a:r>
              <a:rPr lang="en-US" dirty="0" smtClean="0"/>
              <a:t>We can conclude that the actual slope based on our data is somewhere between the two.</a:t>
            </a:r>
            <a:endParaRPr lang="en-US" dirty="0"/>
          </a:p>
        </p:txBody>
      </p:sp>
    </p:spTree>
    <p:extLst>
      <p:ext uri="{BB962C8B-B14F-4D97-AF65-F5344CB8AC3E}">
        <p14:creationId xmlns:p14="http://schemas.microsoft.com/office/powerpoint/2010/main" val="33581148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219" y="178458"/>
            <a:ext cx="3300984" cy="1463040"/>
          </a:xfrm>
        </p:spPr>
        <p:txBody>
          <a:bodyPr/>
          <a:lstStyle/>
          <a:p>
            <a:r>
              <a:rPr lang="en-US" dirty="0" smtClean="0"/>
              <a:t>Creating the maximum slope</a:t>
            </a:r>
            <a:endParaRPr lang="en-US" dirty="0"/>
          </a:p>
        </p:txBody>
      </p:sp>
      <p:pic>
        <p:nvPicPr>
          <p:cNvPr id="5" name="Picture Placeholder 4" descr="Screenshot 2014-11-19 06.06.45.png"/>
          <p:cNvPicPr>
            <a:picLocks noGrp="1" noChangeAspect="1"/>
          </p:cNvPicPr>
          <p:nvPr>
            <p:ph type="pic" idx="1"/>
          </p:nvPr>
        </p:nvPicPr>
        <p:blipFill>
          <a:blip r:embed="rId2">
            <a:extLst>
              <a:ext uri="{28A0092B-C50C-407E-A947-70E740481C1C}">
                <a14:useLocalDpi xmlns:a14="http://schemas.microsoft.com/office/drawing/2010/main" val="0"/>
              </a:ext>
            </a:extLst>
          </a:blip>
          <a:srcRect t="-59587" b="-59587"/>
          <a:stretch>
            <a:fillRect/>
          </a:stretch>
        </p:blipFill>
        <p:spPr/>
      </p:pic>
      <p:sp>
        <p:nvSpPr>
          <p:cNvPr id="4" name="Text Placeholder 3"/>
          <p:cNvSpPr>
            <a:spLocks noGrp="1"/>
          </p:cNvSpPr>
          <p:nvPr>
            <p:ph type="body" sz="half" idx="2"/>
          </p:nvPr>
        </p:nvSpPr>
        <p:spPr>
          <a:xfrm>
            <a:off x="4734630" y="1814693"/>
            <a:ext cx="3300573" cy="4145858"/>
          </a:xfrm>
        </p:spPr>
        <p:txBody>
          <a:bodyPr>
            <a:normAutofit lnSpcReduction="10000"/>
          </a:bodyPr>
          <a:lstStyle/>
          <a:p>
            <a:pPr marL="285750" indent="-285750">
              <a:buFontTx/>
              <a:buChar char="-"/>
            </a:pPr>
            <a:r>
              <a:rPr lang="en-US" dirty="0" smtClean="0">
                <a:solidFill>
                  <a:srgbClr val="71685A"/>
                </a:solidFill>
              </a:rPr>
              <a:t>Think of the vertical and horizontal error bars as rectangles.</a:t>
            </a:r>
          </a:p>
          <a:p>
            <a:pPr marL="285750" indent="-285750">
              <a:buFontTx/>
              <a:buChar char="-"/>
            </a:pPr>
            <a:endParaRPr lang="en-US" dirty="0" smtClean="0">
              <a:solidFill>
                <a:srgbClr val="71685A"/>
              </a:solidFill>
            </a:endParaRPr>
          </a:p>
          <a:p>
            <a:pPr marL="285750" indent="-285750">
              <a:buFontTx/>
              <a:buChar char="-"/>
            </a:pPr>
            <a:r>
              <a:rPr lang="en-US" dirty="0" smtClean="0">
                <a:solidFill>
                  <a:srgbClr val="71685A"/>
                </a:solidFill>
              </a:rPr>
              <a:t>The maximum slope for line of best fit is drawn from the BOTTOM RIGHT corner of the first data point to the UPPER LEFT corner of the last data point (see diagram)</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To display this line on Excel, we need to know the coordinates of these two corners, and then ask Excel to connect them.</a:t>
            </a:r>
            <a:endParaRPr lang="en-US" dirty="0">
              <a:solidFill>
                <a:srgbClr val="71685A"/>
              </a:solidFill>
            </a:endParaRPr>
          </a:p>
        </p:txBody>
      </p:sp>
    </p:spTree>
    <p:extLst>
      <p:ext uri="{BB962C8B-B14F-4D97-AF65-F5344CB8AC3E}">
        <p14:creationId xmlns:p14="http://schemas.microsoft.com/office/powerpoint/2010/main" val="641385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maximum slope</a:t>
            </a:r>
          </a:p>
        </p:txBody>
      </p:sp>
      <p:pic>
        <p:nvPicPr>
          <p:cNvPr id="5" name="Picture Placeholder 4" descr="Screenshot 2014-11-18 13.43.11.png"/>
          <p:cNvPicPr>
            <a:picLocks noGrp="1" noChangeAspect="1"/>
          </p:cNvPicPr>
          <p:nvPr>
            <p:ph type="pic" idx="1"/>
          </p:nvPr>
        </p:nvPicPr>
        <p:blipFill>
          <a:blip r:embed="rId2">
            <a:extLst>
              <a:ext uri="{28A0092B-C50C-407E-A947-70E740481C1C}">
                <a14:useLocalDpi xmlns:a14="http://schemas.microsoft.com/office/drawing/2010/main" val="0"/>
              </a:ext>
            </a:extLst>
          </a:blip>
          <a:srcRect t="-103043" b="-103043"/>
          <a:stretch>
            <a:fillRect/>
          </a:stretch>
        </p:blipFill>
        <p:spPr>
          <a:xfrm>
            <a:off x="1005208" y="-867410"/>
            <a:ext cx="3359623" cy="5468112"/>
          </a:xfrm>
        </p:spPr>
      </p:pic>
      <p:sp>
        <p:nvSpPr>
          <p:cNvPr id="4" name="Text Placeholder 3"/>
          <p:cNvSpPr>
            <a:spLocks noGrp="1"/>
          </p:cNvSpPr>
          <p:nvPr>
            <p:ph type="body" sz="half" idx="2"/>
          </p:nvPr>
        </p:nvSpPr>
        <p:spPr>
          <a:xfrm>
            <a:off x="4734630" y="1866646"/>
            <a:ext cx="3300573" cy="4060436"/>
          </a:xfrm>
        </p:spPr>
        <p:txBody>
          <a:bodyPr/>
          <a:lstStyle/>
          <a:p>
            <a:pPr marL="285750" indent="-285750">
              <a:buFontTx/>
              <a:buChar char="-"/>
            </a:pPr>
            <a:r>
              <a:rPr lang="en-US" dirty="0" smtClean="0">
                <a:solidFill>
                  <a:srgbClr val="71685A"/>
                </a:solidFill>
              </a:rPr>
              <a:t>BOTTOM RIGHT CORNER OF THE FIRST RECTANGLE: the x coordinate is larger than the data point by an amount equal to the horizontal uncertainty.</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The y coordinate is smaller than the data point by an amount equal to the vertical uncertainty.</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Use Excel to calculate the coordinates for you.</a:t>
            </a:r>
            <a:endParaRPr lang="en-US" dirty="0">
              <a:solidFill>
                <a:srgbClr val="71685A"/>
              </a:solidFill>
            </a:endParaRPr>
          </a:p>
        </p:txBody>
      </p:sp>
      <p:pic>
        <p:nvPicPr>
          <p:cNvPr id="6" name="Picture 5" descr="Screenshot 2014-11-18 13.4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24" y="3571617"/>
            <a:ext cx="5715655" cy="1922717"/>
          </a:xfrm>
          <a:prstGeom prst="rect">
            <a:avLst/>
          </a:prstGeom>
        </p:spPr>
      </p:pic>
    </p:spTree>
    <p:extLst>
      <p:ext uri="{BB962C8B-B14F-4D97-AF65-F5344CB8AC3E}">
        <p14:creationId xmlns:p14="http://schemas.microsoft.com/office/powerpoint/2010/main" val="3093420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maximum slope</a:t>
            </a:r>
          </a:p>
        </p:txBody>
      </p:sp>
      <p:sp>
        <p:nvSpPr>
          <p:cNvPr id="4" name="Text Placeholder 3"/>
          <p:cNvSpPr>
            <a:spLocks noGrp="1"/>
          </p:cNvSpPr>
          <p:nvPr>
            <p:ph type="body" sz="half" idx="2"/>
          </p:nvPr>
        </p:nvSpPr>
        <p:spPr>
          <a:xfrm>
            <a:off x="4734630" y="1866646"/>
            <a:ext cx="3300573" cy="4060436"/>
          </a:xfrm>
        </p:spPr>
        <p:txBody>
          <a:bodyPr/>
          <a:lstStyle/>
          <a:p>
            <a:pPr marL="285750" indent="-285750">
              <a:buFontTx/>
              <a:buChar char="-"/>
            </a:pPr>
            <a:r>
              <a:rPr lang="en-US" dirty="0" smtClean="0">
                <a:solidFill>
                  <a:srgbClr val="71685A"/>
                </a:solidFill>
              </a:rPr>
              <a:t>TOP LEFT CORNER </a:t>
            </a:r>
            <a:r>
              <a:rPr lang="en-US" dirty="0" smtClean="0">
                <a:solidFill>
                  <a:srgbClr val="71685A"/>
                </a:solidFill>
              </a:rPr>
              <a:t>OF THE </a:t>
            </a:r>
            <a:r>
              <a:rPr lang="en-US" dirty="0" smtClean="0">
                <a:solidFill>
                  <a:srgbClr val="71685A"/>
                </a:solidFill>
              </a:rPr>
              <a:t>LAST RECTANGLE</a:t>
            </a:r>
            <a:r>
              <a:rPr lang="en-US" dirty="0" smtClean="0">
                <a:solidFill>
                  <a:srgbClr val="71685A"/>
                </a:solidFill>
              </a:rPr>
              <a:t>: the x coordinate is </a:t>
            </a:r>
            <a:r>
              <a:rPr lang="en-US" dirty="0" smtClean="0">
                <a:solidFill>
                  <a:srgbClr val="71685A"/>
                </a:solidFill>
              </a:rPr>
              <a:t>smaller than </a:t>
            </a:r>
            <a:r>
              <a:rPr lang="en-US" dirty="0" smtClean="0">
                <a:solidFill>
                  <a:srgbClr val="71685A"/>
                </a:solidFill>
              </a:rPr>
              <a:t>the data point by an amount equal to the horizontal uncertainty.</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The y coordinate is </a:t>
            </a:r>
            <a:r>
              <a:rPr lang="en-US" dirty="0" smtClean="0">
                <a:solidFill>
                  <a:srgbClr val="71685A"/>
                </a:solidFill>
              </a:rPr>
              <a:t>larger than </a:t>
            </a:r>
            <a:r>
              <a:rPr lang="en-US" dirty="0" smtClean="0">
                <a:solidFill>
                  <a:srgbClr val="71685A"/>
                </a:solidFill>
              </a:rPr>
              <a:t>the data point by an amount equal to the vertical uncertainty.</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Use Excel to calculate the coordinates for you.</a:t>
            </a:r>
            <a:endParaRPr lang="en-US" dirty="0">
              <a:solidFill>
                <a:srgbClr val="71685A"/>
              </a:solidFill>
            </a:endParaRPr>
          </a:p>
        </p:txBody>
      </p:sp>
      <p:pic>
        <p:nvPicPr>
          <p:cNvPr id="10" name="Picture Placeholder 9" descr="Screenshot 2014-11-18 13.45.07.png"/>
          <p:cNvPicPr>
            <a:picLocks noGrp="1" noChangeAspect="1"/>
          </p:cNvPicPr>
          <p:nvPr>
            <p:ph type="pic" idx="1"/>
          </p:nvPr>
        </p:nvPicPr>
        <p:blipFill>
          <a:blip r:embed="rId2">
            <a:extLst>
              <a:ext uri="{28A0092B-C50C-407E-A947-70E740481C1C}">
                <a14:useLocalDpi xmlns:a14="http://schemas.microsoft.com/office/drawing/2010/main" val="0"/>
              </a:ext>
            </a:extLst>
          </a:blip>
          <a:srcRect t="-87532" b="-87532"/>
          <a:stretch>
            <a:fillRect/>
          </a:stretch>
        </p:blipFill>
        <p:spPr>
          <a:xfrm>
            <a:off x="1005208" y="-867410"/>
            <a:ext cx="3359623" cy="5468112"/>
          </a:xfrm>
        </p:spPr>
      </p:pic>
      <p:pic>
        <p:nvPicPr>
          <p:cNvPr id="11" name="Picture 10" descr="Screenshot 2014-11-18 13.46.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438" y="3347904"/>
            <a:ext cx="6354269" cy="2159717"/>
          </a:xfrm>
          <a:prstGeom prst="rect">
            <a:avLst/>
          </a:prstGeom>
        </p:spPr>
      </p:pic>
    </p:spTree>
    <p:extLst>
      <p:ext uri="{BB962C8B-B14F-4D97-AF65-F5344CB8AC3E}">
        <p14:creationId xmlns:p14="http://schemas.microsoft.com/office/powerpoint/2010/main" val="2316503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maximum slope</a:t>
            </a:r>
          </a:p>
        </p:txBody>
      </p:sp>
      <p:pic>
        <p:nvPicPr>
          <p:cNvPr id="5" name="Picture Placeholder 4" descr="Screenshot 2014-11-18 14.07.12.png"/>
          <p:cNvPicPr>
            <a:picLocks noGrp="1" noChangeAspect="1"/>
          </p:cNvPicPr>
          <p:nvPr>
            <p:ph type="pic" idx="1"/>
          </p:nvPr>
        </p:nvPicPr>
        <p:blipFill>
          <a:blip r:embed="rId3">
            <a:extLst>
              <a:ext uri="{28A0092B-C50C-407E-A947-70E740481C1C}">
                <a14:useLocalDpi xmlns:a14="http://schemas.microsoft.com/office/drawing/2010/main" val="0"/>
              </a:ext>
            </a:extLst>
          </a:blip>
          <a:srcRect t="-43836" b="-43836"/>
          <a:stretch>
            <a:fillRect/>
          </a:stretch>
        </p:blipFill>
        <p:spPr>
          <a:xfrm>
            <a:off x="1005208" y="728383"/>
            <a:ext cx="3359623" cy="5468112"/>
          </a:xfrm>
        </p:spPr>
      </p:pic>
      <p:sp>
        <p:nvSpPr>
          <p:cNvPr id="4" name="Text Placeholder 3"/>
          <p:cNvSpPr>
            <a:spLocks noGrp="1"/>
          </p:cNvSpPr>
          <p:nvPr>
            <p:ph type="body" sz="half" idx="2"/>
          </p:nvPr>
        </p:nvSpPr>
        <p:spPr>
          <a:xfrm>
            <a:off x="4734630" y="1866646"/>
            <a:ext cx="3300573" cy="4060436"/>
          </a:xfrm>
        </p:spPr>
        <p:txBody>
          <a:bodyPr>
            <a:normAutofit lnSpcReduction="10000"/>
          </a:bodyPr>
          <a:lstStyle/>
          <a:p>
            <a:pPr marL="285750" indent="-285750">
              <a:buFontTx/>
              <a:buChar char="-"/>
            </a:pPr>
            <a:r>
              <a:rPr lang="en-US" dirty="0" smtClean="0">
                <a:solidFill>
                  <a:srgbClr val="71685A"/>
                </a:solidFill>
              </a:rPr>
              <a:t>Add these data points to your graph as a separate series.</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To do this, select the plot area, right click, and select “select data”.</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Choose “add” and name this data series “Maximum slope”</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Move cursor to the box for x-values, and select the data from the spreadsheet for the x coordinates.</a:t>
            </a:r>
            <a:endParaRPr lang="en-US" dirty="0">
              <a:solidFill>
                <a:srgbClr val="71685A"/>
              </a:solidFill>
            </a:endParaRPr>
          </a:p>
        </p:txBody>
      </p:sp>
    </p:spTree>
    <p:extLst>
      <p:ext uri="{BB962C8B-B14F-4D97-AF65-F5344CB8AC3E}">
        <p14:creationId xmlns:p14="http://schemas.microsoft.com/office/powerpoint/2010/main" val="35956219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maximum slope</a:t>
            </a:r>
          </a:p>
        </p:txBody>
      </p:sp>
      <p:pic>
        <p:nvPicPr>
          <p:cNvPr id="5" name="Picture Placeholder 4" descr="Screenshot 2014-11-18 14.07.55.png"/>
          <p:cNvPicPr>
            <a:picLocks noGrp="1" noChangeAspect="1"/>
          </p:cNvPicPr>
          <p:nvPr>
            <p:ph type="pic" idx="1"/>
          </p:nvPr>
        </p:nvPicPr>
        <p:blipFill>
          <a:blip r:embed="rId2">
            <a:extLst>
              <a:ext uri="{28A0092B-C50C-407E-A947-70E740481C1C}">
                <a14:useLocalDpi xmlns:a14="http://schemas.microsoft.com/office/drawing/2010/main" val="0"/>
              </a:ext>
            </a:extLst>
          </a:blip>
          <a:srcRect t="-133398" b="-133398"/>
          <a:stretch>
            <a:fillRect/>
          </a:stretch>
        </p:blipFill>
        <p:spPr>
          <a:xfrm>
            <a:off x="-654174" y="-2007010"/>
            <a:ext cx="5019005" cy="8168917"/>
          </a:xfrm>
        </p:spPr>
      </p:pic>
      <p:sp>
        <p:nvSpPr>
          <p:cNvPr id="4" name="Text Placeholder 3"/>
          <p:cNvSpPr>
            <a:spLocks noGrp="1"/>
          </p:cNvSpPr>
          <p:nvPr>
            <p:ph type="body" sz="half" idx="2"/>
          </p:nvPr>
        </p:nvSpPr>
        <p:spPr>
          <a:xfrm>
            <a:off x="4734630" y="1866646"/>
            <a:ext cx="3300573" cy="4060436"/>
          </a:xfrm>
        </p:spPr>
        <p:txBody>
          <a:bodyPr>
            <a:normAutofit/>
          </a:bodyPr>
          <a:lstStyle/>
          <a:p>
            <a:pPr marL="285750" indent="-285750">
              <a:buFontTx/>
              <a:buChar char="-"/>
            </a:pPr>
            <a:r>
              <a:rPr lang="en-US" dirty="0" smtClean="0">
                <a:solidFill>
                  <a:srgbClr val="71685A"/>
                </a:solidFill>
              </a:rPr>
              <a:t>Move your cursor to the box for y values, and select the data from your spreadsheet for the y coordinates.</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Click OK. You should see these two points appear on your graph in a different </a:t>
            </a:r>
            <a:r>
              <a:rPr lang="en-US" dirty="0" err="1" smtClean="0">
                <a:solidFill>
                  <a:srgbClr val="71685A"/>
                </a:solidFill>
              </a:rPr>
              <a:t>colour</a:t>
            </a:r>
            <a:r>
              <a:rPr lang="en-US" dirty="0" smtClean="0">
                <a:solidFill>
                  <a:srgbClr val="71685A"/>
                </a:solidFill>
              </a:rPr>
              <a:t>. You should change them to display smaller since they are not data points and we are just using them to draw a line.</a:t>
            </a:r>
            <a:endParaRPr lang="en-US" dirty="0">
              <a:solidFill>
                <a:srgbClr val="71685A"/>
              </a:solidFill>
            </a:endParaRPr>
          </a:p>
        </p:txBody>
      </p:sp>
    </p:spTree>
    <p:extLst>
      <p:ext uri="{BB962C8B-B14F-4D97-AF65-F5344CB8AC3E}">
        <p14:creationId xmlns:p14="http://schemas.microsoft.com/office/powerpoint/2010/main" val="282514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maximum slope</a:t>
            </a:r>
          </a:p>
        </p:txBody>
      </p:sp>
      <p:pic>
        <p:nvPicPr>
          <p:cNvPr id="5" name="Picture Placeholder 4" descr="Screenshot 2014-11-18 14.12.14.png"/>
          <p:cNvPicPr>
            <a:picLocks noGrp="1" noChangeAspect="1"/>
          </p:cNvPicPr>
          <p:nvPr>
            <p:ph type="pic" idx="1"/>
          </p:nvPr>
        </p:nvPicPr>
        <p:blipFill>
          <a:blip r:embed="rId2">
            <a:extLst>
              <a:ext uri="{28A0092B-C50C-407E-A947-70E740481C1C}">
                <a14:useLocalDpi xmlns:a14="http://schemas.microsoft.com/office/drawing/2010/main" val="0"/>
              </a:ext>
            </a:extLst>
          </a:blip>
          <a:srcRect t="-62032" b="-62032"/>
          <a:stretch>
            <a:fillRect/>
          </a:stretch>
        </p:blipFill>
        <p:spPr/>
      </p:pic>
      <p:sp>
        <p:nvSpPr>
          <p:cNvPr id="4" name="Text Placeholder 3"/>
          <p:cNvSpPr>
            <a:spLocks noGrp="1"/>
          </p:cNvSpPr>
          <p:nvPr>
            <p:ph type="body" sz="half" idx="2"/>
          </p:nvPr>
        </p:nvSpPr>
        <p:spPr>
          <a:xfrm>
            <a:off x="4734630" y="1866646"/>
            <a:ext cx="3300573" cy="4060436"/>
          </a:xfrm>
        </p:spPr>
        <p:txBody>
          <a:bodyPr>
            <a:normAutofit/>
          </a:bodyPr>
          <a:lstStyle/>
          <a:p>
            <a:pPr marL="285750" indent="-285750">
              <a:buFontTx/>
              <a:buChar char="-"/>
            </a:pPr>
            <a:r>
              <a:rPr lang="en-US" dirty="0" smtClean="0">
                <a:solidFill>
                  <a:srgbClr val="71685A"/>
                </a:solidFill>
              </a:rPr>
              <a:t>Select these new data points.</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Add a linear </a:t>
            </a:r>
            <a:r>
              <a:rPr lang="en-US" dirty="0" err="1" smtClean="0">
                <a:solidFill>
                  <a:srgbClr val="71685A"/>
                </a:solidFill>
              </a:rPr>
              <a:t>trendline</a:t>
            </a:r>
            <a:r>
              <a:rPr lang="en-US" dirty="0" smtClean="0">
                <a:solidFill>
                  <a:srgbClr val="71685A"/>
                </a:solidFill>
              </a:rPr>
              <a:t> for these two points, and display the equation on the graph.</a:t>
            </a:r>
            <a:endParaRPr lang="en-US" dirty="0">
              <a:solidFill>
                <a:srgbClr val="71685A"/>
              </a:solidFill>
            </a:endParaRPr>
          </a:p>
        </p:txBody>
      </p:sp>
    </p:spTree>
    <p:extLst>
      <p:ext uri="{BB962C8B-B14F-4D97-AF65-F5344CB8AC3E}">
        <p14:creationId xmlns:p14="http://schemas.microsoft.com/office/powerpoint/2010/main" val="27140167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a:t>
            </a:r>
            <a:r>
              <a:rPr lang="en-US" dirty="0" smtClean="0"/>
              <a:t>minimum slope</a:t>
            </a:r>
            <a:endParaRPr lang="en-US" dirty="0"/>
          </a:p>
        </p:txBody>
      </p:sp>
      <p:pic>
        <p:nvPicPr>
          <p:cNvPr id="5" name="Picture Placeholder 4" descr="Screenshot 2014-11-19 06.06.56.png"/>
          <p:cNvPicPr>
            <a:picLocks noGrp="1" noChangeAspect="1"/>
          </p:cNvPicPr>
          <p:nvPr>
            <p:ph type="pic" idx="1"/>
          </p:nvPr>
        </p:nvPicPr>
        <p:blipFill>
          <a:blip r:embed="rId2">
            <a:extLst>
              <a:ext uri="{28A0092B-C50C-407E-A947-70E740481C1C}">
                <a14:useLocalDpi xmlns:a14="http://schemas.microsoft.com/office/drawing/2010/main" val="0"/>
              </a:ext>
            </a:extLst>
          </a:blip>
          <a:srcRect t="-59359" b="-59359"/>
          <a:stretch>
            <a:fillRect/>
          </a:stretch>
        </p:blipFill>
        <p:spPr/>
      </p:pic>
      <p:sp>
        <p:nvSpPr>
          <p:cNvPr id="4" name="Text Placeholder 3"/>
          <p:cNvSpPr>
            <a:spLocks noGrp="1"/>
          </p:cNvSpPr>
          <p:nvPr>
            <p:ph type="body" sz="half" idx="2"/>
          </p:nvPr>
        </p:nvSpPr>
        <p:spPr>
          <a:xfrm>
            <a:off x="4734630" y="1866646"/>
            <a:ext cx="3300573" cy="4060436"/>
          </a:xfrm>
        </p:spPr>
        <p:txBody>
          <a:bodyPr>
            <a:normAutofit lnSpcReduction="10000"/>
          </a:bodyPr>
          <a:lstStyle/>
          <a:p>
            <a:pPr marL="285750" indent="-285750">
              <a:buFontTx/>
              <a:buChar char="-"/>
            </a:pPr>
            <a:r>
              <a:rPr lang="en-US" dirty="0">
                <a:solidFill>
                  <a:srgbClr val="71685A"/>
                </a:solidFill>
              </a:rPr>
              <a:t>Think of the vertical and horizontal error bars as rectangles.</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The </a:t>
            </a:r>
            <a:r>
              <a:rPr lang="en-US" dirty="0" smtClean="0">
                <a:solidFill>
                  <a:srgbClr val="71685A"/>
                </a:solidFill>
              </a:rPr>
              <a:t>minimum slope </a:t>
            </a:r>
            <a:r>
              <a:rPr lang="en-US" dirty="0">
                <a:solidFill>
                  <a:srgbClr val="71685A"/>
                </a:solidFill>
              </a:rPr>
              <a:t>for line of best fit is drawn from the </a:t>
            </a:r>
            <a:r>
              <a:rPr lang="en-US" dirty="0" smtClean="0">
                <a:solidFill>
                  <a:srgbClr val="71685A"/>
                </a:solidFill>
              </a:rPr>
              <a:t>TOP LEFT corner </a:t>
            </a:r>
            <a:r>
              <a:rPr lang="en-US" dirty="0">
                <a:solidFill>
                  <a:srgbClr val="71685A"/>
                </a:solidFill>
              </a:rPr>
              <a:t>of the first data point to the </a:t>
            </a:r>
            <a:r>
              <a:rPr lang="en-US" dirty="0" smtClean="0">
                <a:solidFill>
                  <a:srgbClr val="71685A"/>
                </a:solidFill>
              </a:rPr>
              <a:t>BOTTOM RIGHT corner </a:t>
            </a:r>
            <a:r>
              <a:rPr lang="en-US" dirty="0">
                <a:solidFill>
                  <a:srgbClr val="71685A"/>
                </a:solidFill>
              </a:rPr>
              <a:t>of the last data point (see diagram)</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To display this line on Excel, we need to know the coordinates of these two corners, and then ask Excel to connect them.</a:t>
            </a:r>
          </a:p>
          <a:p>
            <a:pPr marL="285750" indent="-285750">
              <a:buFontTx/>
              <a:buChar char="-"/>
            </a:pPr>
            <a:endParaRPr lang="en-US" dirty="0"/>
          </a:p>
        </p:txBody>
      </p:sp>
    </p:spTree>
    <p:extLst>
      <p:ext uri="{BB962C8B-B14F-4D97-AF65-F5344CB8AC3E}">
        <p14:creationId xmlns:p14="http://schemas.microsoft.com/office/powerpoint/2010/main" val="2106832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a:t>
            </a:r>
            <a:r>
              <a:rPr lang="en-US" dirty="0" smtClean="0"/>
              <a:t>minimum slope</a:t>
            </a:r>
            <a:endParaRPr lang="en-US" dirty="0"/>
          </a:p>
        </p:txBody>
      </p:sp>
      <p:pic>
        <p:nvPicPr>
          <p:cNvPr id="5" name="Picture Placeholder 4" descr="Screenshot 2014-11-18 14.19.38.png"/>
          <p:cNvPicPr>
            <a:picLocks noGrp="1" noChangeAspect="1"/>
          </p:cNvPicPr>
          <p:nvPr>
            <p:ph type="pic" idx="1"/>
          </p:nvPr>
        </p:nvPicPr>
        <p:blipFill>
          <a:blip r:embed="rId2">
            <a:extLst>
              <a:ext uri="{28A0092B-C50C-407E-A947-70E740481C1C}">
                <a14:useLocalDpi xmlns:a14="http://schemas.microsoft.com/office/drawing/2010/main" val="0"/>
              </a:ext>
            </a:extLst>
          </a:blip>
          <a:srcRect t="-69690" b="-69690"/>
          <a:stretch>
            <a:fillRect/>
          </a:stretch>
        </p:blipFill>
        <p:spPr>
          <a:xfrm>
            <a:off x="1005208" y="-867410"/>
            <a:ext cx="3359623" cy="5468112"/>
          </a:xfrm>
        </p:spPr>
      </p:pic>
      <p:sp>
        <p:nvSpPr>
          <p:cNvPr id="4" name="Text Placeholder 3"/>
          <p:cNvSpPr>
            <a:spLocks noGrp="1"/>
          </p:cNvSpPr>
          <p:nvPr>
            <p:ph type="body" sz="half" idx="2"/>
          </p:nvPr>
        </p:nvSpPr>
        <p:spPr>
          <a:xfrm>
            <a:off x="4734630" y="1866646"/>
            <a:ext cx="3300573" cy="4060436"/>
          </a:xfrm>
        </p:spPr>
        <p:txBody>
          <a:bodyPr>
            <a:normAutofit/>
          </a:bodyPr>
          <a:lstStyle/>
          <a:p>
            <a:pPr marL="285750" indent="-285750">
              <a:buFontTx/>
              <a:buChar char="-"/>
            </a:pPr>
            <a:r>
              <a:rPr lang="en-US" dirty="0" smtClean="0">
                <a:solidFill>
                  <a:srgbClr val="71685A"/>
                </a:solidFill>
              </a:rPr>
              <a:t>TOP LEFT CORNER </a:t>
            </a:r>
            <a:r>
              <a:rPr lang="en-US" dirty="0">
                <a:solidFill>
                  <a:srgbClr val="71685A"/>
                </a:solidFill>
              </a:rPr>
              <a:t>OF THE FIRST RECTANGLE: the x coordinate is </a:t>
            </a:r>
            <a:r>
              <a:rPr lang="en-US" dirty="0" smtClean="0">
                <a:solidFill>
                  <a:srgbClr val="71685A"/>
                </a:solidFill>
              </a:rPr>
              <a:t>smaller than </a:t>
            </a:r>
            <a:r>
              <a:rPr lang="en-US" dirty="0">
                <a:solidFill>
                  <a:srgbClr val="71685A"/>
                </a:solidFill>
              </a:rPr>
              <a:t>the data point by an amount equal to the horizontal uncertainty.</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The y coordinate is </a:t>
            </a:r>
            <a:r>
              <a:rPr lang="en-US" dirty="0" smtClean="0">
                <a:solidFill>
                  <a:srgbClr val="71685A"/>
                </a:solidFill>
              </a:rPr>
              <a:t>larger than </a:t>
            </a:r>
            <a:r>
              <a:rPr lang="en-US" dirty="0">
                <a:solidFill>
                  <a:srgbClr val="71685A"/>
                </a:solidFill>
              </a:rPr>
              <a:t>the data point by an amount equal to the vertical uncertainty.</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Use Excel to calculate the coordinates for you.</a:t>
            </a:r>
          </a:p>
          <a:p>
            <a:pPr marL="285750" indent="-285750">
              <a:buFontTx/>
              <a:buChar char="-"/>
            </a:pPr>
            <a:endParaRPr lang="en-US" dirty="0">
              <a:solidFill>
                <a:srgbClr val="71685A"/>
              </a:solidFill>
            </a:endParaRPr>
          </a:p>
        </p:txBody>
      </p:sp>
      <p:pic>
        <p:nvPicPr>
          <p:cNvPr id="7" name="Picture 6" descr="Screenshot 2014-11-18 14.2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155" y="3402540"/>
            <a:ext cx="6837986" cy="2716980"/>
          </a:xfrm>
          <a:prstGeom prst="rect">
            <a:avLst/>
          </a:prstGeom>
        </p:spPr>
      </p:pic>
    </p:spTree>
    <p:extLst>
      <p:ext uri="{BB962C8B-B14F-4D97-AF65-F5344CB8AC3E}">
        <p14:creationId xmlns:p14="http://schemas.microsoft.com/office/powerpoint/2010/main" val="3215651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a:t>
            </a:r>
            <a:r>
              <a:rPr lang="en-US" dirty="0" smtClean="0"/>
              <a:t>minimum slope</a:t>
            </a:r>
            <a:endParaRPr lang="en-US" dirty="0"/>
          </a:p>
        </p:txBody>
      </p:sp>
      <p:sp>
        <p:nvSpPr>
          <p:cNvPr id="4" name="Text Placeholder 3"/>
          <p:cNvSpPr>
            <a:spLocks noGrp="1"/>
          </p:cNvSpPr>
          <p:nvPr>
            <p:ph type="body" sz="half" idx="2"/>
          </p:nvPr>
        </p:nvSpPr>
        <p:spPr>
          <a:xfrm>
            <a:off x="4734630" y="1866646"/>
            <a:ext cx="3300573" cy="4060436"/>
          </a:xfrm>
        </p:spPr>
        <p:txBody>
          <a:bodyPr>
            <a:normAutofit/>
          </a:bodyPr>
          <a:lstStyle/>
          <a:p>
            <a:pPr marL="285750" indent="-285750">
              <a:buFontTx/>
              <a:buChar char="-"/>
            </a:pPr>
            <a:r>
              <a:rPr lang="en-US" dirty="0" smtClean="0">
                <a:solidFill>
                  <a:srgbClr val="71685A"/>
                </a:solidFill>
              </a:rPr>
              <a:t>BOTTOM RIGHT CORNER </a:t>
            </a:r>
            <a:r>
              <a:rPr lang="en-US" dirty="0">
                <a:solidFill>
                  <a:srgbClr val="71685A"/>
                </a:solidFill>
              </a:rPr>
              <a:t>OF THE </a:t>
            </a:r>
            <a:r>
              <a:rPr lang="en-US" dirty="0" smtClean="0">
                <a:solidFill>
                  <a:srgbClr val="71685A"/>
                </a:solidFill>
              </a:rPr>
              <a:t>LAST RECTANGLE</a:t>
            </a:r>
            <a:r>
              <a:rPr lang="en-US" dirty="0">
                <a:solidFill>
                  <a:srgbClr val="71685A"/>
                </a:solidFill>
              </a:rPr>
              <a:t>: the x coordinate is </a:t>
            </a:r>
            <a:r>
              <a:rPr lang="en-US" dirty="0" smtClean="0">
                <a:solidFill>
                  <a:srgbClr val="71685A"/>
                </a:solidFill>
              </a:rPr>
              <a:t>larger than </a:t>
            </a:r>
            <a:r>
              <a:rPr lang="en-US" dirty="0">
                <a:solidFill>
                  <a:srgbClr val="71685A"/>
                </a:solidFill>
              </a:rPr>
              <a:t>the data point by an amount equal to the horizontal uncertainty.</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The y coordinate is </a:t>
            </a:r>
            <a:r>
              <a:rPr lang="en-US" dirty="0" smtClean="0">
                <a:solidFill>
                  <a:srgbClr val="71685A"/>
                </a:solidFill>
              </a:rPr>
              <a:t>smaller than </a:t>
            </a:r>
            <a:r>
              <a:rPr lang="en-US" dirty="0">
                <a:solidFill>
                  <a:srgbClr val="71685A"/>
                </a:solidFill>
              </a:rPr>
              <a:t>the data point by an amount equal to the vertical uncertainty.</a:t>
            </a:r>
          </a:p>
          <a:p>
            <a:pPr marL="285750" indent="-285750">
              <a:buFontTx/>
              <a:buChar char="-"/>
            </a:pPr>
            <a:endParaRPr lang="en-US" dirty="0">
              <a:solidFill>
                <a:srgbClr val="71685A"/>
              </a:solidFill>
            </a:endParaRPr>
          </a:p>
          <a:p>
            <a:pPr marL="285750" indent="-285750">
              <a:buFontTx/>
              <a:buChar char="-"/>
            </a:pPr>
            <a:r>
              <a:rPr lang="en-US" dirty="0">
                <a:solidFill>
                  <a:srgbClr val="71685A"/>
                </a:solidFill>
              </a:rPr>
              <a:t>Use Excel to calculate the coordinates for you.</a:t>
            </a:r>
          </a:p>
          <a:p>
            <a:pPr marL="285750" indent="-285750">
              <a:buFontTx/>
              <a:buChar char="-"/>
            </a:pPr>
            <a:endParaRPr lang="en-US" dirty="0">
              <a:solidFill>
                <a:srgbClr val="71685A"/>
              </a:solidFill>
            </a:endParaRPr>
          </a:p>
        </p:txBody>
      </p:sp>
      <p:pic>
        <p:nvPicPr>
          <p:cNvPr id="7" name="Picture Placeholder 6" descr="Screenshot 2014-11-18 14.20.41.png"/>
          <p:cNvPicPr>
            <a:picLocks noGrp="1" noChangeAspect="1"/>
          </p:cNvPicPr>
          <p:nvPr>
            <p:ph type="pic" idx="1"/>
          </p:nvPr>
        </p:nvPicPr>
        <p:blipFill>
          <a:blip r:embed="rId2">
            <a:extLst>
              <a:ext uri="{28A0092B-C50C-407E-A947-70E740481C1C}">
                <a14:useLocalDpi xmlns:a14="http://schemas.microsoft.com/office/drawing/2010/main" val="0"/>
              </a:ext>
            </a:extLst>
          </a:blip>
          <a:srcRect t="-55046" b="-55046"/>
          <a:stretch>
            <a:fillRect/>
          </a:stretch>
        </p:blipFill>
        <p:spPr>
          <a:xfrm>
            <a:off x="1005208" y="-867410"/>
            <a:ext cx="3359623" cy="5468112"/>
          </a:xfrm>
        </p:spPr>
      </p:pic>
      <p:pic>
        <p:nvPicPr>
          <p:cNvPr id="9" name="Picture 8" descr="Screenshot 2014-11-18 14.2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20" y="3560099"/>
            <a:ext cx="5542051" cy="2366984"/>
          </a:xfrm>
          <a:prstGeom prst="rect">
            <a:avLst/>
          </a:prstGeom>
        </p:spPr>
      </p:pic>
    </p:spTree>
    <p:extLst>
      <p:ext uri="{BB962C8B-B14F-4D97-AF65-F5344CB8AC3E}">
        <p14:creationId xmlns:p14="http://schemas.microsoft.com/office/powerpoint/2010/main" val="1005456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Bars</a:t>
            </a:r>
            <a:endParaRPr lang="en-US" dirty="0"/>
          </a:p>
        </p:txBody>
      </p:sp>
      <p:sp>
        <p:nvSpPr>
          <p:cNvPr id="3" name="Content Placeholder 2"/>
          <p:cNvSpPr>
            <a:spLocks noGrp="1"/>
          </p:cNvSpPr>
          <p:nvPr>
            <p:ph idx="1"/>
          </p:nvPr>
        </p:nvSpPr>
        <p:spPr/>
        <p:txBody>
          <a:bodyPr/>
          <a:lstStyle/>
          <a:p>
            <a:r>
              <a:rPr lang="en-US" dirty="0"/>
              <a:t>U</a:t>
            </a:r>
            <a:r>
              <a:rPr lang="en-US" dirty="0" smtClean="0"/>
              <a:t>sed </a:t>
            </a:r>
            <a:r>
              <a:rPr lang="en-US" dirty="0"/>
              <a:t>on graphs to display the uncertainty in measurements of the data </a:t>
            </a:r>
            <a:r>
              <a:rPr lang="en-US" dirty="0" smtClean="0"/>
              <a:t>points.</a:t>
            </a:r>
          </a:p>
          <a:p>
            <a:r>
              <a:rPr lang="en-US" dirty="0"/>
              <a:t>T</a:t>
            </a:r>
            <a:r>
              <a:rPr lang="en-US" dirty="0" smtClean="0"/>
              <a:t>here </a:t>
            </a:r>
            <a:r>
              <a:rPr lang="en-US" dirty="0"/>
              <a:t>may be uncertainty in just the y-values, just the x-values, or </a:t>
            </a:r>
            <a:r>
              <a:rPr lang="en-US" dirty="0" smtClean="0"/>
              <a:t>both</a:t>
            </a:r>
            <a:r>
              <a:rPr lang="en-CA" dirty="0" smtClean="0"/>
              <a:t>.</a:t>
            </a:r>
          </a:p>
          <a:p>
            <a:r>
              <a:rPr lang="en-CA" dirty="0" smtClean="0"/>
              <a:t>Must be included in all DP Physics data analysis including your Internal Assessment</a:t>
            </a:r>
            <a:endParaRPr lang="en-US" dirty="0"/>
          </a:p>
        </p:txBody>
      </p:sp>
    </p:spTree>
    <p:extLst>
      <p:ext uri="{BB962C8B-B14F-4D97-AF65-F5344CB8AC3E}">
        <p14:creationId xmlns:p14="http://schemas.microsoft.com/office/powerpoint/2010/main" val="12360916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59213"/>
            <a:ext cx="3300984" cy="1463040"/>
          </a:xfrm>
        </p:spPr>
        <p:txBody>
          <a:bodyPr/>
          <a:lstStyle/>
          <a:p>
            <a:r>
              <a:rPr lang="en-US" dirty="0"/>
              <a:t>Creating the </a:t>
            </a:r>
            <a:r>
              <a:rPr lang="en-US" dirty="0" smtClean="0"/>
              <a:t>minimum slope</a:t>
            </a:r>
            <a:endParaRPr lang="en-US" dirty="0"/>
          </a:p>
        </p:txBody>
      </p:sp>
      <p:pic>
        <p:nvPicPr>
          <p:cNvPr id="5" name="Picture Placeholder 4" descr="Screenshot 2014-11-18 14.24.42.png"/>
          <p:cNvPicPr>
            <a:picLocks noGrp="1" noChangeAspect="1"/>
          </p:cNvPicPr>
          <p:nvPr>
            <p:ph type="pic" idx="1"/>
          </p:nvPr>
        </p:nvPicPr>
        <p:blipFill>
          <a:blip r:embed="rId2">
            <a:extLst>
              <a:ext uri="{28A0092B-C50C-407E-A947-70E740481C1C}">
                <a14:useLocalDpi xmlns:a14="http://schemas.microsoft.com/office/drawing/2010/main" val="0"/>
              </a:ext>
            </a:extLst>
          </a:blip>
          <a:srcRect t="-61648" b="-61648"/>
          <a:stretch>
            <a:fillRect/>
          </a:stretch>
        </p:blipFill>
        <p:spPr/>
      </p:pic>
      <p:sp>
        <p:nvSpPr>
          <p:cNvPr id="4" name="Text Placeholder 3"/>
          <p:cNvSpPr>
            <a:spLocks noGrp="1"/>
          </p:cNvSpPr>
          <p:nvPr>
            <p:ph type="body" sz="half" idx="2"/>
          </p:nvPr>
        </p:nvSpPr>
        <p:spPr>
          <a:xfrm>
            <a:off x="4734630" y="1866646"/>
            <a:ext cx="3300573" cy="4060436"/>
          </a:xfrm>
        </p:spPr>
        <p:txBody>
          <a:bodyPr>
            <a:normAutofit/>
          </a:bodyPr>
          <a:lstStyle/>
          <a:p>
            <a:pPr marL="285750" indent="-285750">
              <a:buFontTx/>
              <a:buChar char="-"/>
            </a:pPr>
            <a:r>
              <a:rPr lang="en-US" dirty="0" smtClean="0">
                <a:solidFill>
                  <a:srgbClr val="71685A"/>
                </a:solidFill>
              </a:rPr>
              <a:t>Add another data series as you did for maximum slope. Entitle this one “Minimum slope”.</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Add a </a:t>
            </a:r>
            <a:r>
              <a:rPr lang="en-US" dirty="0" err="1" smtClean="0">
                <a:solidFill>
                  <a:srgbClr val="71685A"/>
                </a:solidFill>
              </a:rPr>
              <a:t>trendline</a:t>
            </a:r>
            <a:r>
              <a:rPr lang="en-US" dirty="0" smtClean="0">
                <a:solidFill>
                  <a:srgbClr val="71685A"/>
                </a:solidFill>
              </a:rPr>
              <a:t> for these points, and display the equation on the graph.</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You will end up with three lines on your graph.</a:t>
            </a:r>
          </a:p>
          <a:p>
            <a:pPr marL="285750" indent="-285750">
              <a:buFontTx/>
              <a:buChar char="-"/>
            </a:pPr>
            <a:endParaRPr lang="en-US" dirty="0">
              <a:solidFill>
                <a:srgbClr val="71685A"/>
              </a:solidFill>
            </a:endParaRPr>
          </a:p>
          <a:p>
            <a:pPr marL="285750" indent="-285750">
              <a:buFontTx/>
              <a:buChar char="-"/>
            </a:pPr>
            <a:endParaRPr lang="en-US" dirty="0">
              <a:solidFill>
                <a:srgbClr val="71685A"/>
              </a:solidFill>
            </a:endParaRPr>
          </a:p>
          <a:p>
            <a:pPr marL="285750" indent="-285750">
              <a:buFontTx/>
              <a:buChar char="-"/>
            </a:pPr>
            <a:endParaRPr lang="en-US" dirty="0"/>
          </a:p>
        </p:txBody>
      </p:sp>
    </p:spTree>
    <p:extLst>
      <p:ext uri="{BB962C8B-B14F-4D97-AF65-F5344CB8AC3E}">
        <p14:creationId xmlns:p14="http://schemas.microsoft.com/office/powerpoint/2010/main" val="2506913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4" name="Text Placeholder 3"/>
          <p:cNvSpPr>
            <a:spLocks noGrp="1"/>
          </p:cNvSpPr>
          <p:nvPr>
            <p:ph idx="1"/>
          </p:nvPr>
        </p:nvSpPr>
        <p:spPr/>
        <p:txBody>
          <a:bodyPr>
            <a:normAutofit fontScale="77500" lnSpcReduction="20000"/>
          </a:bodyPr>
          <a:lstStyle/>
          <a:p>
            <a:pPr marL="285750" indent="-285750">
              <a:buFontTx/>
              <a:buChar char="-"/>
            </a:pPr>
            <a:r>
              <a:rPr lang="en-US" dirty="0" smtClean="0"/>
              <a:t>From these results we could conclude that:</a:t>
            </a:r>
          </a:p>
          <a:p>
            <a:pPr lvl="1"/>
            <a:r>
              <a:rPr lang="en-US" dirty="0" smtClean="0"/>
              <a:t> - The slope is somewhere BETWEEN the minimum and maximum slope (Between 2.36 and 3.68 in this case.)</a:t>
            </a:r>
          </a:p>
          <a:p>
            <a:pPr marL="628650" lvl="1" indent="-171450">
              <a:buFontTx/>
              <a:buChar char="-"/>
            </a:pPr>
            <a:r>
              <a:rPr lang="en-US" dirty="0" smtClean="0"/>
              <a:t>The y-intercept is somewhere BETWEEN 43.1 and 66.2</a:t>
            </a:r>
          </a:p>
          <a:p>
            <a:pPr marL="628650" lvl="1" indent="-171450">
              <a:buFontTx/>
              <a:buChar char="-"/>
            </a:pPr>
            <a:endParaRPr lang="en-US" dirty="0"/>
          </a:p>
          <a:p>
            <a:pPr marL="628650" lvl="1" indent="-171450">
              <a:buFontTx/>
              <a:buChar char="-"/>
            </a:pPr>
            <a:endParaRPr lang="en-US" dirty="0" smtClean="0"/>
          </a:p>
          <a:p>
            <a:pPr lvl="1"/>
            <a:endParaRPr lang="en-US" dirty="0" smtClean="0"/>
          </a:p>
          <a:p>
            <a:pPr lvl="1"/>
            <a:r>
              <a:rPr lang="en-US" smtClean="0"/>
              <a:t>(</a:t>
            </a:r>
            <a:r>
              <a:rPr lang="en-US" dirty="0" smtClean="0"/>
              <a:t>In this case it would have been better to graph temperature in Kelvin…that way we could examine the y-intercept for accuracy – the temperature should be 0 K when volume is 0, so y-</a:t>
            </a:r>
            <a:r>
              <a:rPr lang="en-US" smtClean="0"/>
              <a:t>intercept should be 0).</a:t>
            </a:r>
            <a:endParaRPr lang="en-US" dirty="0" smtClean="0"/>
          </a:p>
          <a:p>
            <a:pPr marL="628650" lvl="1" indent="-171450">
              <a:buFontTx/>
              <a:buChar char="-"/>
            </a:pPr>
            <a:endParaRPr lang="en-US" dirty="0"/>
          </a:p>
        </p:txBody>
      </p:sp>
    </p:spTree>
    <p:extLst>
      <p:ext uri="{BB962C8B-B14F-4D97-AF65-F5344CB8AC3E}">
        <p14:creationId xmlns:p14="http://schemas.microsoft.com/office/powerpoint/2010/main" val="369704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Error Bars in Excel</a:t>
            </a:r>
            <a:endParaRPr lang="en-US" dirty="0"/>
          </a:p>
        </p:txBody>
      </p:sp>
      <p:sp>
        <p:nvSpPr>
          <p:cNvPr id="3" name="Content Placeholder 2"/>
          <p:cNvSpPr>
            <a:spLocks noGrp="1"/>
          </p:cNvSpPr>
          <p:nvPr>
            <p:ph idx="1"/>
          </p:nvPr>
        </p:nvSpPr>
        <p:spPr/>
        <p:txBody>
          <a:bodyPr/>
          <a:lstStyle/>
          <a:p>
            <a:r>
              <a:rPr lang="en-US" dirty="0" smtClean="0"/>
              <a:t>Create your scatterplot normally.</a:t>
            </a:r>
          </a:p>
          <a:p>
            <a:r>
              <a:rPr lang="en-US" dirty="0" smtClean="0"/>
              <a:t>Select the data points.</a:t>
            </a:r>
          </a:p>
          <a:p>
            <a:r>
              <a:rPr lang="en-US" dirty="0" smtClean="0"/>
              <a:t>Right click and choose “format data series”</a:t>
            </a:r>
          </a:p>
          <a:p>
            <a:r>
              <a:rPr lang="en-US" dirty="0" smtClean="0"/>
              <a:t>Select “error bars” along the left menu.</a:t>
            </a:r>
          </a:p>
          <a:p>
            <a:r>
              <a:rPr lang="en-US" dirty="0" smtClean="0"/>
              <a:t>Choose “x error bars” along the top first.</a:t>
            </a:r>
          </a:p>
        </p:txBody>
      </p:sp>
    </p:spTree>
    <p:extLst>
      <p:ext uri="{BB962C8B-B14F-4D97-AF65-F5344CB8AC3E}">
        <p14:creationId xmlns:p14="http://schemas.microsoft.com/office/powerpoint/2010/main" val="15952576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p:cNvPicPr>
            <a:picLocks noGrp="1" noChangeAspect="1"/>
          </p:cNvPicPr>
          <p:nvPr>
            <p:ph type="pic" idx="1"/>
          </p:nvPr>
        </p:nvPicPr>
        <p:blipFill>
          <a:blip r:embed="rId2"/>
          <a:srcRect l="28308" r="28308"/>
          <a:stretch>
            <a:fillRect/>
          </a:stretch>
        </p:blipFill>
        <p:spPr/>
      </p:pic>
      <p:sp>
        <p:nvSpPr>
          <p:cNvPr id="6" name="Text Placeholder 5"/>
          <p:cNvSpPr>
            <a:spLocks noGrp="1"/>
          </p:cNvSpPr>
          <p:nvPr>
            <p:ph type="body" sz="half" idx="2"/>
          </p:nvPr>
        </p:nvSpPr>
        <p:spPr/>
        <p:txBody>
          <a:bodyPr/>
          <a:lstStyle/>
          <a:p>
            <a:endParaRPr lang="en-US" dirty="0"/>
          </a:p>
        </p:txBody>
      </p:sp>
      <p:sp>
        <p:nvSpPr>
          <p:cNvPr id="8" name="TextBox 7"/>
          <p:cNvSpPr txBox="1"/>
          <p:nvPr/>
        </p:nvSpPr>
        <p:spPr>
          <a:xfrm>
            <a:off x="4734424" y="1128333"/>
            <a:ext cx="3300777" cy="45243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lang="en-US" dirty="0" smtClean="0">
                <a:solidFill>
                  <a:schemeClr val="accent2"/>
                </a:solidFill>
              </a:rPr>
              <a:t>Choose “both” so that it displays error on either side of your data point.</a:t>
            </a:r>
          </a:p>
          <a:p>
            <a:endParaRPr lang="en-US" dirty="0" smtClean="0">
              <a:solidFill>
                <a:schemeClr val="accent2"/>
              </a:solidFill>
            </a:endParaRPr>
          </a:p>
          <a:p>
            <a:pPr marL="285750" indent="-285750">
              <a:buFontTx/>
              <a:buChar char="-"/>
            </a:pPr>
            <a:r>
              <a:rPr lang="en-US" dirty="0" smtClean="0">
                <a:solidFill>
                  <a:schemeClr val="accent2"/>
                </a:solidFill>
              </a:rPr>
              <a:t>If the uncertainty is a fixed amount (such as +/- 0.5 m), select “fixed amount” and enter the uncertainty.</a:t>
            </a:r>
          </a:p>
          <a:p>
            <a:pPr marL="285750" indent="-285750">
              <a:buFontTx/>
              <a:buChar char="-"/>
            </a:pPr>
            <a:endParaRPr lang="en-US" dirty="0">
              <a:solidFill>
                <a:schemeClr val="accent2"/>
              </a:solidFill>
            </a:endParaRPr>
          </a:p>
          <a:p>
            <a:pPr marL="285750" indent="-285750">
              <a:buFontTx/>
              <a:buChar char="-"/>
            </a:pPr>
            <a:r>
              <a:rPr lang="en-US" dirty="0" smtClean="0">
                <a:solidFill>
                  <a:schemeClr val="accent2"/>
                </a:solidFill>
              </a:rPr>
              <a:t>If the uncertainty is a percentage (such as +/- 5%, select “percentage” and enter the percentage uncertainty.</a:t>
            </a:r>
          </a:p>
          <a:p>
            <a:pPr marL="285750" indent="-285750">
              <a:buFontTx/>
              <a:buChar char="-"/>
            </a:pPr>
            <a:endParaRPr lang="en-US" dirty="0"/>
          </a:p>
        </p:txBody>
      </p:sp>
    </p:spTree>
    <p:extLst>
      <p:ext uri="{BB962C8B-B14F-4D97-AF65-F5344CB8AC3E}">
        <p14:creationId xmlns:p14="http://schemas.microsoft.com/office/powerpoint/2010/main" val="26237330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p:cNvPicPr>
            <a:picLocks noGrp="1" noChangeAspect="1"/>
          </p:cNvPicPr>
          <p:nvPr>
            <p:ph type="pic" idx="1"/>
          </p:nvPr>
        </p:nvPicPr>
        <p:blipFill>
          <a:blip r:embed="rId2"/>
          <a:srcRect t="-94439" b="-94439"/>
          <a:stretch>
            <a:fillRect/>
          </a:stretch>
        </p:blipFill>
        <p:spPr>
          <a:xfrm>
            <a:off x="1004888" y="-1076689"/>
            <a:ext cx="3458885" cy="5631834"/>
          </a:xfrm>
        </p:spPr>
      </p:pic>
      <p:sp>
        <p:nvSpPr>
          <p:cNvPr id="5" name="TextBox 4"/>
          <p:cNvSpPr txBox="1"/>
          <p:nvPr/>
        </p:nvSpPr>
        <p:spPr>
          <a:xfrm>
            <a:off x="4734630" y="846726"/>
            <a:ext cx="3300778" cy="45243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lang="en-US" dirty="0" smtClean="0">
                <a:solidFill>
                  <a:srgbClr val="71685A"/>
                </a:solidFill>
              </a:rPr>
              <a:t>In the case that the uncertainty is NOT the same for every one of your x-values, choose “custom” at the bottom, and then “specify value”</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Manually enter, the error for each data point in succession, separated by commas where it says “positive error”.</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Copy this into the box for “negative error”. (They are likely the same.</a:t>
            </a:r>
            <a:endParaRPr lang="en-US" dirty="0">
              <a:solidFill>
                <a:srgbClr val="71685A"/>
              </a:solidFill>
            </a:endParaRPr>
          </a:p>
        </p:txBody>
      </p:sp>
    </p:spTree>
    <p:extLst>
      <p:ext uri="{BB962C8B-B14F-4D97-AF65-F5344CB8AC3E}">
        <p14:creationId xmlns:p14="http://schemas.microsoft.com/office/powerpoint/2010/main" val="4169650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p:cNvPicPr>
            <a:picLocks noGrp="1" noChangeAspect="1"/>
          </p:cNvPicPr>
          <p:nvPr>
            <p:ph type="pic" idx="1"/>
          </p:nvPr>
        </p:nvPicPr>
        <p:blipFill>
          <a:blip r:embed="rId2"/>
          <a:srcRect l="28410" r="28410"/>
          <a:stretch>
            <a:fillRect/>
          </a:stretch>
        </p:blipFill>
        <p:spPr>
          <a:xfrm>
            <a:off x="1043688" y="693795"/>
            <a:ext cx="3359623" cy="5468112"/>
          </a:xfrm>
        </p:spPr>
      </p:pic>
      <p:sp>
        <p:nvSpPr>
          <p:cNvPr id="5" name="TextBox 4"/>
          <p:cNvSpPr txBox="1"/>
          <p:nvPr/>
        </p:nvSpPr>
        <p:spPr>
          <a:xfrm>
            <a:off x="4734630" y="1078670"/>
            <a:ext cx="3300984"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lang="en-US" dirty="0" smtClean="0">
                <a:solidFill>
                  <a:srgbClr val="71685A"/>
                </a:solidFill>
              </a:rPr>
              <a:t>Repeat the process to display y error bars.</a:t>
            </a:r>
          </a:p>
          <a:p>
            <a:pPr marL="285750" indent="-285750">
              <a:buFontTx/>
              <a:buChar char="-"/>
            </a:pPr>
            <a:endParaRPr lang="en-US" dirty="0">
              <a:solidFill>
                <a:srgbClr val="71685A"/>
              </a:solidFill>
            </a:endParaRPr>
          </a:p>
          <a:p>
            <a:pPr marL="285750" indent="-285750">
              <a:buFontTx/>
              <a:buChar char="-"/>
            </a:pPr>
            <a:r>
              <a:rPr lang="en-US" dirty="0" smtClean="0">
                <a:solidFill>
                  <a:srgbClr val="71685A"/>
                </a:solidFill>
              </a:rPr>
              <a:t>In some cases, the error in the x or y values may be so small that it does not really show, and therefore is not worth displaying. If this is the case, only display the uncertainty for one variable and make a note in your lab report why this is the case.</a:t>
            </a:r>
          </a:p>
          <a:p>
            <a:pPr marL="285750" indent="-285750">
              <a:buFontTx/>
              <a:buChar char="-"/>
            </a:pPr>
            <a:endParaRPr lang="en-US" dirty="0"/>
          </a:p>
        </p:txBody>
      </p:sp>
    </p:spTree>
    <p:extLst>
      <p:ext uri="{BB962C8B-B14F-4D97-AF65-F5344CB8AC3E}">
        <p14:creationId xmlns:p14="http://schemas.microsoft.com/office/powerpoint/2010/main" val="1562765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You should now have a graph that looks something like this….</a:t>
            </a:r>
            <a:endParaRPr lang="en-US" dirty="0"/>
          </a:p>
        </p:txBody>
      </p:sp>
      <p:pic>
        <p:nvPicPr>
          <p:cNvPr id="7" name="Content Placeholder 6"/>
          <p:cNvPicPr>
            <a:picLocks noGrp="1" noChangeAspect="1"/>
          </p:cNvPicPr>
          <p:nvPr>
            <p:ph idx="1"/>
          </p:nvPr>
        </p:nvPicPr>
        <p:blipFill>
          <a:blip r:embed="rId2"/>
          <a:srcRect l="-21633" r="-21633"/>
          <a:stretch>
            <a:fillRect/>
          </a:stretch>
        </p:blipFill>
        <p:spPr>
          <a:xfrm>
            <a:off x="0" y="2324100"/>
            <a:ext cx="6777037" cy="3508375"/>
          </a:xfrm>
        </p:spPr>
      </p:pic>
      <p:sp>
        <p:nvSpPr>
          <p:cNvPr id="8" name="TextBox 7"/>
          <p:cNvSpPr txBox="1"/>
          <p:nvPr/>
        </p:nvSpPr>
        <p:spPr>
          <a:xfrm>
            <a:off x="5983764" y="2463203"/>
            <a:ext cx="208447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accent2"/>
                </a:solidFill>
              </a:rPr>
              <a:t>- If your error bars are quite small relative to the size of your data points, you might consider adjusting the size of the markers.</a:t>
            </a:r>
            <a:endParaRPr lang="en-US" dirty="0">
              <a:solidFill>
                <a:schemeClr val="accent2"/>
              </a:solidFill>
            </a:endParaRPr>
          </a:p>
        </p:txBody>
      </p:sp>
    </p:spTree>
    <p:extLst>
      <p:ext uri="{BB962C8B-B14F-4D97-AF65-F5344CB8AC3E}">
        <p14:creationId xmlns:p14="http://schemas.microsoft.com/office/powerpoint/2010/main" val="2062853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Best Fit</a:t>
            </a:r>
            <a:endParaRPr lang="en-US" dirty="0"/>
          </a:p>
        </p:txBody>
      </p:sp>
      <p:sp>
        <p:nvSpPr>
          <p:cNvPr id="3" name="Content Placeholder 2"/>
          <p:cNvSpPr>
            <a:spLocks noGrp="1"/>
          </p:cNvSpPr>
          <p:nvPr>
            <p:ph idx="1"/>
          </p:nvPr>
        </p:nvSpPr>
        <p:spPr/>
        <p:txBody>
          <a:bodyPr/>
          <a:lstStyle/>
          <a:p>
            <a:r>
              <a:rPr lang="en-US" dirty="0" smtClean="0">
                <a:solidFill>
                  <a:srgbClr val="71685A"/>
                </a:solidFill>
              </a:rPr>
              <a:t>Add a line of best fit as you normally do. This should be linear since you need to linearize your data.</a:t>
            </a:r>
          </a:p>
          <a:p>
            <a:endParaRPr lang="en-US" dirty="0" smtClean="0">
              <a:solidFill>
                <a:srgbClr val="71685A"/>
              </a:solidFill>
            </a:endParaRPr>
          </a:p>
          <a:p>
            <a:r>
              <a:rPr lang="en-US" dirty="0" smtClean="0">
                <a:solidFill>
                  <a:srgbClr val="71685A"/>
                </a:solidFill>
              </a:rPr>
              <a:t>Display the equation</a:t>
            </a:r>
          </a:p>
          <a:p>
            <a:pPr marL="68580" indent="0">
              <a:buNone/>
            </a:pPr>
            <a:r>
              <a:rPr lang="en-US" dirty="0" smtClean="0">
                <a:solidFill>
                  <a:srgbClr val="71685A"/>
                </a:solidFill>
              </a:rPr>
              <a:t>on your graph</a:t>
            </a:r>
          </a:p>
        </p:txBody>
      </p:sp>
      <p:pic>
        <p:nvPicPr>
          <p:cNvPr id="4" name="Picture 3"/>
          <p:cNvPicPr>
            <a:picLocks noChangeAspect="1"/>
          </p:cNvPicPr>
          <p:nvPr/>
        </p:nvPicPr>
        <p:blipFill>
          <a:blip r:embed="rId2"/>
          <a:stretch>
            <a:fillRect/>
          </a:stretch>
        </p:blipFill>
        <p:spPr>
          <a:xfrm>
            <a:off x="4502254" y="3382758"/>
            <a:ext cx="3841645" cy="2802141"/>
          </a:xfrm>
          <a:prstGeom prst="rect">
            <a:avLst/>
          </a:prstGeom>
        </p:spPr>
      </p:pic>
    </p:spTree>
    <p:extLst>
      <p:ext uri="{BB962C8B-B14F-4D97-AF65-F5344CB8AC3E}">
        <p14:creationId xmlns:p14="http://schemas.microsoft.com/office/powerpoint/2010/main" val="41794284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Uncertainty in slopes</a:t>
            </a:r>
            <a:endParaRPr lang="en-US" dirty="0"/>
          </a:p>
        </p:txBody>
      </p:sp>
      <p:sp>
        <p:nvSpPr>
          <p:cNvPr id="5" name="Content Placeholder 4"/>
          <p:cNvSpPr>
            <a:spLocks noGrp="1"/>
          </p:cNvSpPr>
          <p:nvPr>
            <p:ph idx="1"/>
          </p:nvPr>
        </p:nvSpPr>
        <p:spPr/>
        <p:txBody>
          <a:bodyPr/>
          <a:lstStyle/>
          <a:p>
            <a:r>
              <a:rPr lang="en-US" dirty="0" smtClean="0">
                <a:solidFill>
                  <a:srgbClr val="71685A"/>
                </a:solidFill>
              </a:rPr>
              <a:t>Our line of best fit is a bit deceiving – we didn’t know the points EXACTLY, so we really can’t draw a line of best fit exactly (and make exact predictions with the equation).</a:t>
            </a:r>
          </a:p>
          <a:p>
            <a:r>
              <a:rPr lang="en-US" dirty="0" smtClean="0">
                <a:solidFill>
                  <a:srgbClr val="71685A"/>
                </a:solidFill>
              </a:rPr>
              <a:t>Instead, we want to display the line of best fit also with uncertainty.</a:t>
            </a:r>
            <a:endParaRPr lang="en-US" dirty="0">
              <a:solidFill>
                <a:srgbClr val="71685A"/>
              </a:solidFill>
            </a:endParaRPr>
          </a:p>
        </p:txBody>
      </p:sp>
    </p:spTree>
    <p:extLst>
      <p:ext uri="{BB962C8B-B14F-4D97-AF65-F5344CB8AC3E}">
        <p14:creationId xmlns:p14="http://schemas.microsoft.com/office/powerpoint/2010/main" val="1092253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838</TotalTime>
  <Words>1180</Words>
  <Application>Microsoft Macintosh PowerPoint</Application>
  <PresentationFormat>On-screen Show (4:3)</PresentationFormat>
  <Paragraphs>111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Error Bars &amp; Uncertainty in Slope</vt:lpstr>
      <vt:lpstr>Error Bars</vt:lpstr>
      <vt:lpstr>Displaying Error Bars in Excel</vt:lpstr>
      <vt:lpstr>PowerPoint Presentation</vt:lpstr>
      <vt:lpstr>PowerPoint Presentation</vt:lpstr>
      <vt:lpstr>PowerPoint Presentation</vt:lpstr>
      <vt:lpstr>You should now have a graph that looks something like this….</vt:lpstr>
      <vt:lpstr>Line of Best Fit</vt:lpstr>
      <vt:lpstr>Uncertainty in slopes</vt:lpstr>
      <vt:lpstr>What does that mean?</vt:lpstr>
      <vt:lpstr>Creating the maximum slope</vt:lpstr>
      <vt:lpstr>Creating the maximum slope</vt:lpstr>
      <vt:lpstr>Creating the maximum slope</vt:lpstr>
      <vt:lpstr>Creating the maximum slope</vt:lpstr>
      <vt:lpstr>Creating the maximum slope</vt:lpstr>
      <vt:lpstr>Creating the maximum slope</vt:lpstr>
      <vt:lpstr>Creating the minimum slope</vt:lpstr>
      <vt:lpstr>Creating the minimum slope</vt:lpstr>
      <vt:lpstr>Creating the minimum slope</vt:lpstr>
      <vt:lpstr>Creating the minimum slope</vt:lpstr>
      <vt:lpstr>Interpretation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Bars &amp; Uncertainty in Slope</dc:title>
  <dc:creator>Gina Kinsey</dc:creator>
  <cp:lastModifiedBy>Gina Kinsey</cp:lastModifiedBy>
  <cp:revision>11</cp:revision>
  <dcterms:created xsi:type="dcterms:W3CDTF">2014-11-18T08:54:07Z</dcterms:created>
  <dcterms:modified xsi:type="dcterms:W3CDTF">2014-11-19T06:02:11Z</dcterms:modified>
</cp:coreProperties>
</file>